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63413FE-A958-47FD-B237-B971B7E23F74}" type="datetimeFigureOut">
              <a:rPr lang="en-US" smtClean="0"/>
              <a:pPr/>
              <a:t>9/10/2012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F9DAC4-366E-4B8D-AE1F-CC271D33C571}"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3413FE-A958-47FD-B237-B971B7E23F74}" type="datetimeFigureOut">
              <a:rPr lang="en-US" smtClean="0"/>
              <a:pPr/>
              <a:t>9/10/2012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F9DAC4-366E-4B8D-AE1F-CC271D33C571}"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3413FE-A958-47FD-B237-B971B7E23F74}" type="datetimeFigureOut">
              <a:rPr lang="en-US" smtClean="0"/>
              <a:pPr/>
              <a:t>9/10/2012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F9DAC4-366E-4B8D-AE1F-CC271D33C571}"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63413FE-A958-47FD-B237-B971B7E23F74}" type="datetimeFigureOut">
              <a:rPr lang="en-US" smtClean="0"/>
              <a:pPr/>
              <a:t>9/10/2012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F9DAC4-366E-4B8D-AE1F-CC271D33C571}"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63413FE-A958-47FD-B237-B971B7E23F74}" type="datetimeFigureOut">
              <a:rPr lang="en-US" smtClean="0"/>
              <a:pPr/>
              <a:t>9/10/2012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EF9DAC4-366E-4B8D-AE1F-CC271D33C571}"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63413FE-A958-47FD-B237-B971B7E23F74}" type="datetimeFigureOut">
              <a:rPr lang="en-US" smtClean="0"/>
              <a:pPr/>
              <a:t>9/10/2012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F9DAC4-366E-4B8D-AE1F-CC271D33C571}"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63413FE-A958-47FD-B237-B971B7E23F74}" type="datetimeFigureOut">
              <a:rPr lang="en-US" smtClean="0"/>
              <a:pPr/>
              <a:t>9/10/2012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EF9DAC4-366E-4B8D-AE1F-CC271D33C571}"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63413FE-A958-47FD-B237-B971B7E23F74}" type="datetimeFigureOut">
              <a:rPr lang="en-US" smtClean="0"/>
              <a:pPr/>
              <a:t>9/10/2012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EF9DAC4-366E-4B8D-AE1F-CC271D33C571}"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63413FE-A958-47FD-B237-B971B7E23F74}" type="datetimeFigureOut">
              <a:rPr lang="en-US" smtClean="0"/>
              <a:pPr/>
              <a:t>9/10/2012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EF9DAC4-366E-4B8D-AE1F-CC271D33C571}"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3413FE-A958-47FD-B237-B971B7E23F74}" type="datetimeFigureOut">
              <a:rPr lang="en-US" smtClean="0"/>
              <a:pPr/>
              <a:t>9/10/2012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F9DAC4-366E-4B8D-AE1F-CC271D33C571}"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63413FE-A958-47FD-B237-B971B7E23F74}" type="datetimeFigureOut">
              <a:rPr lang="en-US" smtClean="0"/>
              <a:pPr/>
              <a:t>9/10/2012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EF9DAC4-366E-4B8D-AE1F-CC271D33C571}"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63413FE-A958-47FD-B237-B971B7E23F74}" type="datetimeFigureOut">
              <a:rPr lang="en-US" smtClean="0"/>
              <a:pPr/>
              <a:t>9/10/2012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AEF9DAC4-366E-4B8D-AE1F-CC271D33C571}"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jpeg"/><Relationship Id="rId13" Type="http://schemas.openxmlformats.org/officeDocument/2006/relationships/image" Target="../media/image12.jpeg"/><Relationship Id="rId3" Type="http://schemas.openxmlformats.org/officeDocument/2006/relationships/image" Target="../media/image2.jpeg"/><Relationship Id="rId7" Type="http://schemas.openxmlformats.org/officeDocument/2006/relationships/image" Target="../media/image6.jpeg"/><Relationship Id="rId12" Type="http://schemas.openxmlformats.org/officeDocument/2006/relationships/image" Target="../media/image11.jpeg"/><Relationship Id="rId17" Type="http://schemas.openxmlformats.org/officeDocument/2006/relationships/image" Target="../media/image16.jpeg"/><Relationship Id="rId2" Type="http://schemas.openxmlformats.org/officeDocument/2006/relationships/image" Target="../media/image1.jpeg"/><Relationship Id="rId16" Type="http://schemas.openxmlformats.org/officeDocument/2006/relationships/image" Target="../media/image15.jpeg"/><Relationship Id="rId1" Type="http://schemas.openxmlformats.org/officeDocument/2006/relationships/slideLayout" Target="../slideLayouts/slideLayout7.xml"/><Relationship Id="rId6" Type="http://schemas.openxmlformats.org/officeDocument/2006/relationships/image" Target="../media/image5.jpeg"/><Relationship Id="rId11" Type="http://schemas.openxmlformats.org/officeDocument/2006/relationships/image" Target="../media/image10.jpeg"/><Relationship Id="rId5" Type="http://schemas.openxmlformats.org/officeDocument/2006/relationships/image" Target="../media/image4.jpeg"/><Relationship Id="rId15" Type="http://schemas.openxmlformats.org/officeDocument/2006/relationships/image" Target="../media/image14.jpeg"/><Relationship Id="rId10" Type="http://schemas.openxmlformats.org/officeDocument/2006/relationships/image" Target="../media/image9.jpeg"/><Relationship Id="rId4" Type="http://schemas.openxmlformats.org/officeDocument/2006/relationships/image" Target="../media/image3.jpeg"/><Relationship Id="rId9" Type="http://schemas.openxmlformats.org/officeDocument/2006/relationships/image" Target="../media/image8.jpeg"/><Relationship Id="rId14" Type="http://schemas.openxmlformats.org/officeDocument/2006/relationships/image" Target="../media/image13.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Table 21"/>
          <p:cNvGraphicFramePr>
            <a:graphicFrameLocks noGrp="1"/>
          </p:cNvGraphicFramePr>
          <p:nvPr/>
        </p:nvGraphicFramePr>
        <p:xfrm>
          <a:off x="4800600" y="914400"/>
          <a:ext cx="4191000" cy="2667000"/>
        </p:xfrm>
        <a:graphic>
          <a:graphicData uri="http://schemas.openxmlformats.org/drawingml/2006/table">
            <a:tbl>
              <a:tblPr firstRow="1" bandRow="1">
                <a:tableStyleId>{5940675A-B579-460E-94D1-54222C63F5DA}</a:tableStyleId>
              </a:tblPr>
              <a:tblGrid>
                <a:gridCol w="1047750"/>
                <a:gridCol w="1047750"/>
                <a:gridCol w="1047750"/>
                <a:gridCol w="1047750"/>
              </a:tblGrid>
              <a:tr h="1333500">
                <a:tc>
                  <a:txBody>
                    <a:bodyPr/>
                    <a:lstStyle/>
                    <a:p>
                      <a:r>
                        <a:rPr lang="en-US" sz="1200" dirty="0" err="1" smtClean="0"/>
                        <a:t>Torsten</a:t>
                      </a:r>
                      <a:r>
                        <a:rPr lang="en-US" sz="1200" dirty="0" smtClean="0"/>
                        <a:t> –</a:t>
                      </a:r>
                      <a:r>
                        <a:rPr lang="en-US" sz="1200" dirty="0" err="1" smtClean="0"/>
                        <a:t>aktiv</a:t>
                      </a:r>
                      <a:r>
                        <a:rPr lang="en-US" sz="1200" dirty="0" smtClean="0"/>
                        <a:t>, Video-</a:t>
                      </a:r>
                      <a:r>
                        <a:rPr lang="en-US" sz="1200" dirty="0" err="1" smtClean="0"/>
                        <a:t>spiele</a:t>
                      </a:r>
                      <a:endParaRPr lang="en-US" sz="1200" dirty="0"/>
                    </a:p>
                  </a:txBody>
                  <a:tcPr anchor="b"/>
                </a:tc>
                <a:tc>
                  <a:txBody>
                    <a:bodyPr/>
                    <a:lstStyle/>
                    <a:p>
                      <a:r>
                        <a:rPr lang="en-US" sz="1200" dirty="0" smtClean="0"/>
                        <a:t>Heinz –</a:t>
                      </a:r>
                      <a:r>
                        <a:rPr lang="en-US" sz="1200" dirty="0" err="1" smtClean="0"/>
                        <a:t>unhöflich</a:t>
                      </a:r>
                      <a:r>
                        <a:rPr lang="en-US" sz="1200" dirty="0" smtClean="0"/>
                        <a:t>, </a:t>
                      </a:r>
                      <a:r>
                        <a:rPr lang="en-US" sz="1200" dirty="0" err="1" smtClean="0"/>
                        <a:t>faul</a:t>
                      </a:r>
                      <a:r>
                        <a:rPr lang="en-US" sz="1200" dirty="0" smtClean="0"/>
                        <a:t>,</a:t>
                      </a:r>
                      <a:r>
                        <a:rPr lang="en-US" sz="1200" baseline="0" dirty="0" smtClean="0"/>
                        <a:t> </a:t>
                      </a:r>
                      <a:r>
                        <a:rPr lang="en-US" sz="1200" baseline="0" dirty="0" err="1" smtClean="0"/>
                        <a:t>nichts</a:t>
                      </a:r>
                      <a:endParaRPr lang="en-US" sz="1200" dirty="0"/>
                    </a:p>
                  </a:txBody>
                  <a:tcPr anchor="b"/>
                </a:tc>
                <a:tc>
                  <a:txBody>
                    <a:bodyPr/>
                    <a:lstStyle/>
                    <a:p>
                      <a:r>
                        <a:rPr lang="en-US" sz="1200" dirty="0" err="1" smtClean="0"/>
                        <a:t>Florian</a:t>
                      </a:r>
                      <a:r>
                        <a:rPr lang="en-US" sz="1200" dirty="0" smtClean="0"/>
                        <a:t> – </a:t>
                      </a:r>
                      <a:r>
                        <a:rPr lang="en-US" sz="1200" dirty="0" err="1" smtClean="0"/>
                        <a:t>sportlich</a:t>
                      </a:r>
                      <a:r>
                        <a:rPr lang="en-US" sz="1200" dirty="0" smtClean="0"/>
                        <a:t>, </a:t>
                      </a:r>
                      <a:r>
                        <a:rPr lang="en-US" sz="1200" dirty="0" err="1" smtClean="0"/>
                        <a:t>klug</a:t>
                      </a:r>
                      <a:r>
                        <a:rPr lang="en-US" sz="1200" dirty="0" smtClean="0"/>
                        <a:t>, </a:t>
                      </a:r>
                      <a:r>
                        <a:rPr lang="en-US" sz="1200" dirty="0" err="1" smtClean="0"/>
                        <a:t>schwimmen</a:t>
                      </a:r>
                      <a:endParaRPr lang="en-US" sz="1200" dirty="0"/>
                    </a:p>
                  </a:txBody>
                  <a:tcPr anchor="b"/>
                </a:tc>
                <a:tc>
                  <a:txBody>
                    <a:bodyPr/>
                    <a:lstStyle/>
                    <a:p>
                      <a:r>
                        <a:rPr lang="en-US" sz="1200" dirty="0" err="1" smtClean="0"/>
                        <a:t>Niko</a:t>
                      </a:r>
                      <a:r>
                        <a:rPr lang="en-US" sz="1200" dirty="0" smtClean="0"/>
                        <a:t> – </a:t>
                      </a:r>
                      <a:r>
                        <a:rPr lang="en-US" sz="1200" dirty="0" err="1" smtClean="0"/>
                        <a:t>langweilig</a:t>
                      </a:r>
                      <a:r>
                        <a:rPr lang="en-US" sz="1200" dirty="0" smtClean="0"/>
                        <a:t>, </a:t>
                      </a:r>
                      <a:r>
                        <a:rPr lang="en-US" sz="1200" dirty="0" err="1" smtClean="0"/>
                        <a:t>pünktlich</a:t>
                      </a:r>
                      <a:r>
                        <a:rPr lang="en-US" sz="1200" dirty="0" smtClean="0"/>
                        <a:t>, </a:t>
                      </a:r>
                      <a:r>
                        <a:rPr lang="en-US" sz="1200" dirty="0" err="1" smtClean="0"/>
                        <a:t>Musik</a:t>
                      </a:r>
                      <a:r>
                        <a:rPr lang="en-US" sz="1200" baseline="0" dirty="0" smtClean="0"/>
                        <a:t> </a:t>
                      </a:r>
                      <a:r>
                        <a:rPr lang="en-US" sz="1200" baseline="0" dirty="0" err="1" smtClean="0"/>
                        <a:t>hören</a:t>
                      </a:r>
                      <a:endParaRPr lang="en-US" sz="1200" dirty="0"/>
                    </a:p>
                  </a:txBody>
                  <a:tcPr anchor="b"/>
                </a:tc>
              </a:tr>
              <a:tr h="1333500">
                <a:tc>
                  <a:txBody>
                    <a:bodyPr/>
                    <a:lstStyle/>
                    <a:p>
                      <a:r>
                        <a:rPr lang="en-US" sz="1200" dirty="0" smtClean="0"/>
                        <a:t>Kirsten – </a:t>
                      </a:r>
                      <a:r>
                        <a:rPr lang="en-US" sz="1200" dirty="0" err="1" smtClean="0"/>
                        <a:t>geduldig</a:t>
                      </a:r>
                      <a:r>
                        <a:rPr lang="en-US" sz="1200" dirty="0" smtClean="0"/>
                        <a:t>, </a:t>
                      </a:r>
                      <a:r>
                        <a:rPr lang="en-US" sz="1200" dirty="0" err="1" smtClean="0"/>
                        <a:t>Feldhockey</a:t>
                      </a:r>
                      <a:endParaRPr lang="en-US" sz="1200" dirty="0"/>
                    </a:p>
                  </a:txBody>
                  <a:tcPr anchor="b"/>
                </a:tc>
                <a:tc>
                  <a:txBody>
                    <a:bodyPr/>
                    <a:lstStyle/>
                    <a:p>
                      <a:r>
                        <a:rPr lang="en-US" sz="1200" dirty="0" err="1" smtClean="0"/>
                        <a:t>Liesel</a:t>
                      </a:r>
                      <a:r>
                        <a:rPr lang="en-US" sz="1200" dirty="0" smtClean="0"/>
                        <a:t> – </a:t>
                      </a:r>
                      <a:r>
                        <a:rPr lang="en-US" sz="1200" dirty="0" err="1" smtClean="0"/>
                        <a:t>lustig</a:t>
                      </a:r>
                      <a:r>
                        <a:rPr lang="en-US" sz="1200" dirty="0" smtClean="0"/>
                        <a:t>, </a:t>
                      </a:r>
                      <a:r>
                        <a:rPr lang="en-US" sz="1200" dirty="0" err="1" smtClean="0"/>
                        <a:t>zeichnen</a:t>
                      </a:r>
                      <a:endParaRPr lang="en-US" sz="1200" dirty="0"/>
                    </a:p>
                  </a:txBody>
                  <a:tcPr anchor="b"/>
                </a:tc>
                <a:tc>
                  <a:txBody>
                    <a:bodyPr/>
                    <a:lstStyle/>
                    <a:p>
                      <a:r>
                        <a:rPr lang="en-US" sz="1200" dirty="0" smtClean="0"/>
                        <a:t>Heike – </a:t>
                      </a:r>
                      <a:r>
                        <a:rPr lang="en-US" sz="1200" dirty="0" err="1" smtClean="0"/>
                        <a:t>misstrauisch</a:t>
                      </a:r>
                      <a:r>
                        <a:rPr lang="en-US" sz="1200" dirty="0" smtClean="0"/>
                        <a:t>, </a:t>
                      </a:r>
                      <a:r>
                        <a:rPr lang="en-US" sz="1200" dirty="0" err="1" smtClean="0"/>
                        <a:t>nervös</a:t>
                      </a:r>
                      <a:r>
                        <a:rPr lang="en-US" sz="1200" dirty="0" smtClean="0"/>
                        <a:t>,</a:t>
                      </a:r>
                      <a:r>
                        <a:rPr lang="en-US" sz="1200" baseline="0" dirty="0" smtClean="0"/>
                        <a:t> </a:t>
                      </a:r>
                      <a:r>
                        <a:rPr lang="en-US" sz="1200" baseline="0" dirty="0" err="1" smtClean="0"/>
                        <a:t>singen</a:t>
                      </a:r>
                      <a:endParaRPr lang="en-US" sz="1200" dirty="0"/>
                    </a:p>
                  </a:txBody>
                  <a:tcPr anchor="b"/>
                </a:tc>
                <a:tc>
                  <a:txBody>
                    <a:bodyPr/>
                    <a:lstStyle/>
                    <a:p>
                      <a:r>
                        <a:rPr lang="en-US" sz="1200" dirty="0" smtClean="0"/>
                        <a:t>Petra – </a:t>
                      </a:r>
                      <a:r>
                        <a:rPr lang="en-US" sz="1200" dirty="0" err="1" smtClean="0"/>
                        <a:t>selbstsicher</a:t>
                      </a:r>
                      <a:r>
                        <a:rPr lang="en-US" sz="1200" dirty="0" smtClean="0"/>
                        <a:t>, Karate</a:t>
                      </a:r>
                      <a:endParaRPr lang="en-US" sz="1200" dirty="0"/>
                    </a:p>
                  </a:txBody>
                  <a:tcPr anchor="b"/>
                </a:tc>
              </a:tr>
            </a:tbl>
          </a:graphicData>
        </a:graphic>
      </p:graphicFrame>
      <p:graphicFrame>
        <p:nvGraphicFramePr>
          <p:cNvPr id="21" name="Table 20"/>
          <p:cNvGraphicFramePr>
            <a:graphicFrameLocks noGrp="1"/>
          </p:cNvGraphicFramePr>
          <p:nvPr/>
        </p:nvGraphicFramePr>
        <p:xfrm>
          <a:off x="152400" y="4267200"/>
          <a:ext cx="4419600" cy="2590800"/>
        </p:xfrm>
        <a:graphic>
          <a:graphicData uri="http://schemas.openxmlformats.org/drawingml/2006/table">
            <a:tbl>
              <a:tblPr firstRow="1" bandRow="1">
                <a:tableStyleId>{5940675A-B579-460E-94D1-54222C63F5DA}</a:tableStyleId>
              </a:tblPr>
              <a:tblGrid>
                <a:gridCol w="1104900"/>
                <a:gridCol w="1104900"/>
                <a:gridCol w="1104900"/>
                <a:gridCol w="1104900"/>
              </a:tblGrid>
              <a:tr h="1295400">
                <a:tc>
                  <a:txBody>
                    <a:bodyPr/>
                    <a:lstStyle/>
                    <a:p>
                      <a:r>
                        <a:rPr lang="en-US" sz="1200" dirty="0" err="1" smtClean="0"/>
                        <a:t>Trixi</a:t>
                      </a:r>
                      <a:r>
                        <a:rPr lang="en-US" sz="1200" dirty="0" smtClean="0"/>
                        <a:t> – arrogant, </a:t>
                      </a:r>
                      <a:r>
                        <a:rPr lang="en-US" sz="1200" dirty="0" err="1" smtClean="0"/>
                        <a:t>skaten</a:t>
                      </a:r>
                      <a:endParaRPr lang="en-US" sz="1200" dirty="0"/>
                    </a:p>
                  </a:txBody>
                  <a:tcPr anchor="b"/>
                </a:tc>
                <a:tc>
                  <a:txBody>
                    <a:bodyPr/>
                    <a:lstStyle/>
                    <a:p>
                      <a:r>
                        <a:rPr lang="en-US" sz="1200" dirty="0" smtClean="0"/>
                        <a:t>Simone – </a:t>
                      </a:r>
                      <a:r>
                        <a:rPr lang="en-US" sz="1200" dirty="0" err="1" smtClean="0"/>
                        <a:t>geduldig</a:t>
                      </a:r>
                      <a:r>
                        <a:rPr lang="en-US" sz="1200" dirty="0" smtClean="0"/>
                        <a:t>, </a:t>
                      </a:r>
                      <a:r>
                        <a:rPr lang="en-US" sz="1200" dirty="0" err="1" smtClean="0"/>
                        <a:t>begabt</a:t>
                      </a:r>
                      <a:r>
                        <a:rPr lang="en-US" sz="1200" dirty="0" smtClean="0"/>
                        <a:t>, </a:t>
                      </a:r>
                      <a:r>
                        <a:rPr lang="en-US" sz="1200" dirty="0" err="1" smtClean="0"/>
                        <a:t>kochen</a:t>
                      </a:r>
                      <a:endParaRPr lang="en-US" sz="1200" dirty="0"/>
                    </a:p>
                  </a:txBody>
                  <a:tcPr anchor="b"/>
                </a:tc>
                <a:tc>
                  <a:txBody>
                    <a:bodyPr/>
                    <a:lstStyle/>
                    <a:p>
                      <a:r>
                        <a:rPr lang="en-US" sz="1200" dirty="0" smtClean="0"/>
                        <a:t>Christa – </a:t>
                      </a:r>
                      <a:r>
                        <a:rPr lang="en-US" sz="1200" dirty="0" err="1" smtClean="0"/>
                        <a:t>ruhig</a:t>
                      </a:r>
                      <a:r>
                        <a:rPr lang="en-US" sz="1200" dirty="0" smtClean="0"/>
                        <a:t>, </a:t>
                      </a:r>
                      <a:r>
                        <a:rPr lang="en-US" sz="1200" dirty="0" err="1" smtClean="0"/>
                        <a:t>süß</a:t>
                      </a:r>
                      <a:r>
                        <a:rPr lang="en-US" sz="1200" dirty="0" smtClean="0"/>
                        <a:t>,</a:t>
                      </a:r>
                      <a:r>
                        <a:rPr lang="en-US" sz="1200" baseline="0" dirty="0" smtClean="0"/>
                        <a:t> </a:t>
                      </a:r>
                      <a:r>
                        <a:rPr lang="en-US" sz="1200" baseline="0" dirty="0" err="1" smtClean="0"/>
                        <a:t>Schach</a:t>
                      </a:r>
                      <a:endParaRPr lang="en-US" sz="1200" dirty="0"/>
                    </a:p>
                  </a:txBody>
                  <a:tcPr anchor="b"/>
                </a:tc>
                <a:tc>
                  <a:txBody>
                    <a:bodyPr/>
                    <a:lstStyle/>
                    <a:p>
                      <a:r>
                        <a:rPr lang="en-US" sz="1200" dirty="0" smtClean="0"/>
                        <a:t>Yvonne – </a:t>
                      </a:r>
                      <a:r>
                        <a:rPr lang="en-US" sz="1200" dirty="0" err="1" smtClean="0"/>
                        <a:t>ehrlich</a:t>
                      </a:r>
                      <a:r>
                        <a:rPr lang="en-US" sz="1200" dirty="0" smtClean="0"/>
                        <a:t>, </a:t>
                      </a:r>
                      <a:r>
                        <a:rPr lang="en-US" sz="1200" dirty="0" err="1" smtClean="0"/>
                        <a:t>hilfreich</a:t>
                      </a:r>
                      <a:r>
                        <a:rPr lang="en-US" sz="1200" dirty="0" smtClean="0"/>
                        <a:t>,</a:t>
                      </a:r>
                      <a:r>
                        <a:rPr lang="en-US" sz="1200" baseline="0" dirty="0" smtClean="0"/>
                        <a:t> Golf</a:t>
                      </a:r>
                      <a:endParaRPr lang="en-US" sz="1200" dirty="0"/>
                    </a:p>
                  </a:txBody>
                  <a:tcPr anchor="b"/>
                </a:tc>
              </a:tr>
              <a:tr h="1295400">
                <a:tc>
                  <a:txBody>
                    <a:bodyPr/>
                    <a:lstStyle/>
                    <a:p>
                      <a:r>
                        <a:rPr lang="en-US" sz="1200" dirty="0" smtClean="0"/>
                        <a:t>Kai-  </a:t>
                      </a:r>
                      <a:r>
                        <a:rPr lang="en-US" sz="1200" dirty="0" err="1" smtClean="0"/>
                        <a:t>nett</a:t>
                      </a:r>
                      <a:r>
                        <a:rPr lang="en-US" sz="1200" dirty="0" smtClean="0"/>
                        <a:t>, stark,</a:t>
                      </a:r>
                      <a:r>
                        <a:rPr lang="en-US" sz="1200" baseline="0" dirty="0" smtClean="0"/>
                        <a:t> Basketball</a:t>
                      </a:r>
                      <a:endParaRPr lang="en-US" sz="1200" dirty="0"/>
                    </a:p>
                  </a:txBody>
                  <a:tcPr anchor="b"/>
                </a:tc>
                <a:tc>
                  <a:txBody>
                    <a:bodyPr/>
                    <a:lstStyle/>
                    <a:p>
                      <a:r>
                        <a:rPr lang="en-US" sz="1200" dirty="0" smtClean="0"/>
                        <a:t>Tim – </a:t>
                      </a:r>
                      <a:r>
                        <a:rPr lang="en-US" sz="1200" dirty="0" err="1" smtClean="0"/>
                        <a:t>taktlos</a:t>
                      </a:r>
                      <a:r>
                        <a:rPr lang="en-US" sz="1200" dirty="0" smtClean="0"/>
                        <a:t>, </a:t>
                      </a:r>
                      <a:r>
                        <a:rPr lang="en-US" sz="1200" dirty="0" err="1" smtClean="0"/>
                        <a:t>verrückt</a:t>
                      </a:r>
                      <a:r>
                        <a:rPr lang="en-US" sz="1200" dirty="0" smtClean="0"/>
                        <a:t>,</a:t>
                      </a:r>
                      <a:r>
                        <a:rPr lang="en-US" sz="1200" baseline="0" dirty="0" smtClean="0"/>
                        <a:t> Football</a:t>
                      </a:r>
                      <a:endParaRPr lang="en-US" sz="1200" dirty="0"/>
                    </a:p>
                  </a:txBody>
                  <a:tcPr anchor="b"/>
                </a:tc>
                <a:tc>
                  <a:txBody>
                    <a:bodyPr/>
                    <a:lstStyle/>
                    <a:p>
                      <a:r>
                        <a:rPr lang="en-US" sz="1200" dirty="0" smtClean="0"/>
                        <a:t>Sven – </a:t>
                      </a:r>
                      <a:r>
                        <a:rPr lang="en-US" sz="1200" dirty="0" err="1" smtClean="0"/>
                        <a:t>charmant</a:t>
                      </a:r>
                      <a:r>
                        <a:rPr lang="en-US" sz="1200" dirty="0" smtClean="0"/>
                        <a:t>, Cheerleading</a:t>
                      </a:r>
                      <a:endParaRPr lang="en-US" sz="1200" dirty="0"/>
                    </a:p>
                  </a:txBody>
                  <a:tcPr anchor="b"/>
                </a:tc>
                <a:tc>
                  <a:txBody>
                    <a:bodyPr/>
                    <a:lstStyle/>
                    <a:p>
                      <a:r>
                        <a:rPr lang="en-US" sz="1200" dirty="0" smtClean="0"/>
                        <a:t>Karl – </a:t>
                      </a:r>
                      <a:r>
                        <a:rPr lang="en-US" sz="1200" dirty="0" err="1" smtClean="0"/>
                        <a:t>scheu</a:t>
                      </a:r>
                      <a:r>
                        <a:rPr lang="en-US" sz="1200" dirty="0" smtClean="0"/>
                        <a:t>, </a:t>
                      </a:r>
                      <a:r>
                        <a:rPr lang="en-US" sz="1200" dirty="0" err="1" smtClean="0"/>
                        <a:t>Laufen</a:t>
                      </a:r>
                      <a:endParaRPr lang="en-US" sz="1200" dirty="0"/>
                    </a:p>
                  </a:txBody>
                  <a:tcPr anchor="b"/>
                </a:tc>
              </a:tr>
            </a:tbl>
          </a:graphicData>
        </a:graphic>
      </p:graphicFrame>
      <p:cxnSp>
        <p:nvCxnSpPr>
          <p:cNvPr id="3" name="Straight Connector 2"/>
          <p:cNvCxnSpPr/>
          <p:nvPr/>
        </p:nvCxnSpPr>
        <p:spPr>
          <a:xfrm>
            <a:off x="4572000" y="0"/>
            <a:ext cx="0" cy="6858000"/>
          </a:xfrm>
          <a:prstGeom prst="line">
            <a:avLst/>
          </a:prstGeom>
        </p:spPr>
        <p:style>
          <a:lnRef idx="1">
            <a:schemeClr val="accent1"/>
          </a:lnRef>
          <a:fillRef idx="0">
            <a:schemeClr val="accent1"/>
          </a:fillRef>
          <a:effectRef idx="0">
            <a:schemeClr val="accent1"/>
          </a:effectRef>
          <a:fontRef idx="minor">
            <a:schemeClr val="tx1"/>
          </a:fontRef>
        </p:style>
      </p:cxnSp>
      <p:sp>
        <p:nvSpPr>
          <p:cNvPr id="4" name="TextBox 3"/>
          <p:cNvSpPr txBox="1"/>
          <p:nvPr/>
        </p:nvSpPr>
        <p:spPr>
          <a:xfrm>
            <a:off x="0" y="0"/>
            <a:ext cx="4572000" cy="830997"/>
          </a:xfrm>
          <a:prstGeom prst="rect">
            <a:avLst/>
          </a:prstGeom>
          <a:noFill/>
        </p:spPr>
        <p:txBody>
          <a:bodyPr wrap="square" rtlCol="0">
            <a:spAutoFit/>
          </a:bodyPr>
          <a:lstStyle/>
          <a:p>
            <a:r>
              <a:rPr lang="en-US" sz="1200" dirty="0" smtClean="0"/>
              <a:t>You are looking through your friend’s yearbook and want to know about some of the people in class.  Ask your partner to tell you a little about them and write the information in German in the box.  </a:t>
            </a:r>
          </a:p>
          <a:p>
            <a:r>
              <a:rPr lang="en-US" sz="1200" dirty="0" err="1" smtClean="0"/>
              <a:t>Erzähl</a:t>
            </a:r>
            <a:r>
              <a:rPr lang="en-US" sz="1200" dirty="0" smtClean="0"/>
              <a:t> </a:t>
            </a:r>
            <a:r>
              <a:rPr lang="en-US" sz="1200" dirty="0" err="1" smtClean="0"/>
              <a:t>mir</a:t>
            </a:r>
            <a:r>
              <a:rPr lang="en-US" sz="1200" dirty="0" smtClean="0"/>
              <a:t> </a:t>
            </a:r>
            <a:r>
              <a:rPr lang="en-US" sz="1200" dirty="0" err="1" smtClean="0"/>
              <a:t>ein</a:t>
            </a:r>
            <a:r>
              <a:rPr lang="en-US" sz="1200" dirty="0" smtClean="0"/>
              <a:t> </a:t>
            </a:r>
            <a:r>
              <a:rPr lang="en-US" sz="1200" dirty="0" err="1" smtClean="0"/>
              <a:t>bisschen</a:t>
            </a:r>
            <a:r>
              <a:rPr lang="en-US" sz="1200" dirty="0" smtClean="0"/>
              <a:t> von… </a:t>
            </a:r>
            <a:endParaRPr lang="en-US" sz="1200" dirty="0"/>
          </a:p>
        </p:txBody>
      </p:sp>
      <p:pic>
        <p:nvPicPr>
          <p:cNvPr id="1026" name="Picture 2" descr="https://encrypted-tbn3.google.com/images?q=tbn:ANd9GcSH_aGWHaQG1k2CaupvQ1PQaZ3RztsZxDh2eJI1vQmJ20AViyStNA"/>
          <p:cNvPicPr>
            <a:picLocks noChangeAspect="1" noChangeArrowheads="1"/>
          </p:cNvPicPr>
          <p:nvPr/>
        </p:nvPicPr>
        <p:blipFill>
          <a:blip r:embed="rId2" cstate="print"/>
          <a:srcRect/>
          <a:stretch>
            <a:fillRect/>
          </a:stretch>
        </p:blipFill>
        <p:spPr bwMode="auto">
          <a:xfrm>
            <a:off x="304800" y="4419600"/>
            <a:ext cx="353667" cy="533400"/>
          </a:xfrm>
          <a:prstGeom prst="rect">
            <a:avLst/>
          </a:prstGeom>
          <a:noFill/>
        </p:spPr>
      </p:pic>
      <p:pic>
        <p:nvPicPr>
          <p:cNvPr id="1028" name="Picture 4" descr="https://encrypted-tbn1.google.com/images?q=tbn:ANd9GcQKI9-Tfns2JbrmH4Xt4KXZ2sGJQAUj_OwWc9ojRP_iKaMFRZyB3g"/>
          <p:cNvPicPr>
            <a:picLocks noChangeAspect="1" noChangeArrowheads="1"/>
          </p:cNvPicPr>
          <p:nvPr/>
        </p:nvPicPr>
        <p:blipFill>
          <a:blip r:embed="rId3" cstate="print"/>
          <a:srcRect/>
          <a:stretch>
            <a:fillRect/>
          </a:stretch>
        </p:blipFill>
        <p:spPr bwMode="auto">
          <a:xfrm>
            <a:off x="6934200" y="2362200"/>
            <a:ext cx="634366" cy="397596"/>
          </a:xfrm>
          <a:prstGeom prst="rect">
            <a:avLst/>
          </a:prstGeom>
          <a:noFill/>
        </p:spPr>
      </p:pic>
      <p:pic>
        <p:nvPicPr>
          <p:cNvPr id="1030" name="Picture 6" descr="https://encrypted-tbn2.google.com/images?q=tbn:ANd9GcTFhJRWQos4Xugigt0pSrszTdVmvpgjXYXnCvc-WUQUnkca5BKy9g"/>
          <p:cNvPicPr>
            <a:picLocks noChangeAspect="1" noChangeArrowheads="1"/>
          </p:cNvPicPr>
          <p:nvPr/>
        </p:nvPicPr>
        <p:blipFill>
          <a:blip r:embed="rId4" cstate="print"/>
          <a:srcRect/>
          <a:stretch>
            <a:fillRect/>
          </a:stretch>
        </p:blipFill>
        <p:spPr bwMode="auto">
          <a:xfrm>
            <a:off x="1470604" y="4267200"/>
            <a:ext cx="358196" cy="533400"/>
          </a:xfrm>
          <a:prstGeom prst="rect">
            <a:avLst/>
          </a:prstGeom>
          <a:noFill/>
        </p:spPr>
      </p:pic>
      <p:pic>
        <p:nvPicPr>
          <p:cNvPr id="1032" name="Picture 8" descr="http://www.essence.com/sites/default/files/images/embed/teenage-girl-475.jpg"/>
          <p:cNvPicPr>
            <a:picLocks noChangeAspect="1" noChangeArrowheads="1"/>
          </p:cNvPicPr>
          <p:nvPr/>
        </p:nvPicPr>
        <p:blipFill>
          <a:blip r:embed="rId5" cstate="print"/>
          <a:srcRect/>
          <a:stretch>
            <a:fillRect/>
          </a:stretch>
        </p:blipFill>
        <p:spPr bwMode="auto">
          <a:xfrm>
            <a:off x="4953000" y="2286000"/>
            <a:ext cx="634366" cy="467427"/>
          </a:xfrm>
          <a:prstGeom prst="rect">
            <a:avLst/>
          </a:prstGeom>
          <a:noFill/>
        </p:spPr>
      </p:pic>
      <p:pic>
        <p:nvPicPr>
          <p:cNvPr id="1034" name="Picture 10" descr="https://encrypted-tbn0.google.com/images?q=tbn:ANd9GcRbK6V5ZFyhoE7i0rlFPHStYIfLBmZX1A3B3GO_5gZghj4GXVIn"/>
          <p:cNvPicPr>
            <a:picLocks noChangeAspect="1" noChangeArrowheads="1"/>
          </p:cNvPicPr>
          <p:nvPr/>
        </p:nvPicPr>
        <p:blipFill>
          <a:blip r:embed="rId6" cstate="print"/>
          <a:srcRect l="11192" r="27251"/>
          <a:stretch>
            <a:fillRect/>
          </a:stretch>
        </p:blipFill>
        <p:spPr bwMode="auto">
          <a:xfrm>
            <a:off x="8153400" y="2286000"/>
            <a:ext cx="581501" cy="634365"/>
          </a:xfrm>
          <a:prstGeom prst="rect">
            <a:avLst/>
          </a:prstGeom>
          <a:noFill/>
        </p:spPr>
      </p:pic>
      <p:pic>
        <p:nvPicPr>
          <p:cNvPr id="1036" name="Picture 12" descr="https://encrypted-tbn0.google.com/images?q=tbn:ANd9GcQ0XOuvqbwUZhV13N6fsP1rvskVtq5XA0fNx020WFkPJlg7DcyN6w"/>
          <p:cNvPicPr>
            <a:picLocks noChangeAspect="1" noChangeArrowheads="1"/>
          </p:cNvPicPr>
          <p:nvPr/>
        </p:nvPicPr>
        <p:blipFill>
          <a:blip r:embed="rId7" cstate="print"/>
          <a:srcRect/>
          <a:stretch>
            <a:fillRect/>
          </a:stretch>
        </p:blipFill>
        <p:spPr bwMode="auto">
          <a:xfrm>
            <a:off x="2551835" y="4343400"/>
            <a:ext cx="419966" cy="580477"/>
          </a:xfrm>
          <a:prstGeom prst="rect">
            <a:avLst/>
          </a:prstGeom>
          <a:noFill/>
        </p:spPr>
      </p:pic>
      <p:pic>
        <p:nvPicPr>
          <p:cNvPr id="1038" name="Picture 14" descr="https://encrypted-tbn2.google.com/images?q=tbn:ANd9GcTXagui83BiBSGi11oSpfiiiLX5JIBEH5jew9eq95f9mAdZlWWv"/>
          <p:cNvPicPr>
            <a:picLocks noChangeAspect="1" noChangeArrowheads="1"/>
          </p:cNvPicPr>
          <p:nvPr/>
        </p:nvPicPr>
        <p:blipFill>
          <a:blip r:embed="rId8" cstate="print"/>
          <a:srcRect/>
          <a:stretch>
            <a:fillRect/>
          </a:stretch>
        </p:blipFill>
        <p:spPr bwMode="auto">
          <a:xfrm>
            <a:off x="6096000" y="2286000"/>
            <a:ext cx="494505" cy="634365"/>
          </a:xfrm>
          <a:prstGeom prst="rect">
            <a:avLst/>
          </a:prstGeom>
          <a:noFill/>
        </p:spPr>
      </p:pic>
      <p:pic>
        <p:nvPicPr>
          <p:cNvPr id="1040" name="Picture 16" descr="http://lakesideconnect.com/wp-content/uploads/serious-hispanic-guy-hat-300x200.jpg"/>
          <p:cNvPicPr>
            <a:picLocks noChangeAspect="1" noChangeArrowheads="1"/>
          </p:cNvPicPr>
          <p:nvPr/>
        </p:nvPicPr>
        <p:blipFill>
          <a:blip r:embed="rId9" cstate="print"/>
          <a:srcRect r="33333"/>
          <a:stretch>
            <a:fillRect/>
          </a:stretch>
        </p:blipFill>
        <p:spPr bwMode="auto">
          <a:xfrm>
            <a:off x="4876800" y="965834"/>
            <a:ext cx="634365" cy="634365"/>
          </a:xfrm>
          <a:prstGeom prst="rect">
            <a:avLst/>
          </a:prstGeom>
          <a:noFill/>
        </p:spPr>
      </p:pic>
      <p:pic>
        <p:nvPicPr>
          <p:cNvPr id="1042" name="Picture 18" descr="https://encrypted-tbn3.google.com/images?q=tbn:ANd9GcQYLHb6ubiuBvX2S4KYE08ME7NYtbpICyjPbHhoM7fIgglNF_C9SQ"/>
          <p:cNvPicPr>
            <a:picLocks noChangeAspect="1" noChangeArrowheads="1"/>
          </p:cNvPicPr>
          <p:nvPr/>
        </p:nvPicPr>
        <p:blipFill>
          <a:blip r:embed="rId10" cstate="print"/>
          <a:srcRect/>
          <a:stretch>
            <a:fillRect/>
          </a:stretch>
        </p:blipFill>
        <p:spPr bwMode="auto">
          <a:xfrm>
            <a:off x="3733800" y="4267200"/>
            <a:ext cx="458360" cy="662939"/>
          </a:xfrm>
          <a:prstGeom prst="rect">
            <a:avLst/>
          </a:prstGeom>
          <a:noFill/>
        </p:spPr>
      </p:pic>
      <p:pic>
        <p:nvPicPr>
          <p:cNvPr id="1044" name="Picture 20" descr="https://encrypted-tbn1.google.com/images?q=tbn:ANd9GcT0MWoBnVPvqTwfox6idIOE2EBz7qIzEJiKKbycALH5QdTNszPh"/>
          <p:cNvPicPr>
            <a:picLocks noChangeAspect="1" noChangeArrowheads="1"/>
          </p:cNvPicPr>
          <p:nvPr/>
        </p:nvPicPr>
        <p:blipFill>
          <a:blip r:embed="rId11" cstate="print"/>
          <a:srcRect/>
          <a:stretch>
            <a:fillRect/>
          </a:stretch>
        </p:blipFill>
        <p:spPr bwMode="auto">
          <a:xfrm>
            <a:off x="6096000" y="965834"/>
            <a:ext cx="422140" cy="634365"/>
          </a:xfrm>
          <a:prstGeom prst="rect">
            <a:avLst/>
          </a:prstGeom>
          <a:noFill/>
        </p:spPr>
      </p:pic>
      <p:pic>
        <p:nvPicPr>
          <p:cNvPr id="1046" name="Picture 22" descr="https://encrypted-tbn0.google.com/images?q=tbn:ANd9GcRNrm08ZL8jlcYzKH0xxwoKsxMTmMxtmzqa3iwKt4Bpkjad1zjm"/>
          <p:cNvPicPr>
            <a:picLocks noChangeAspect="1" noChangeArrowheads="1"/>
          </p:cNvPicPr>
          <p:nvPr/>
        </p:nvPicPr>
        <p:blipFill>
          <a:blip r:embed="rId12" cstate="print"/>
          <a:srcRect/>
          <a:stretch>
            <a:fillRect/>
          </a:stretch>
        </p:blipFill>
        <p:spPr bwMode="auto">
          <a:xfrm>
            <a:off x="2514600" y="5562600"/>
            <a:ext cx="569800" cy="662940"/>
          </a:xfrm>
          <a:prstGeom prst="rect">
            <a:avLst/>
          </a:prstGeom>
          <a:noFill/>
        </p:spPr>
      </p:pic>
      <p:pic>
        <p:nvPicPr>
          <p:cNvPr id="1048" name="Picture 24" descr="https://encrypted-tbn3.google.com/images?q=tbn:ANd9GcRMQUXXTv1gOYI7N90KjuNWcmXjYYC2Io2PVmW37spcUtKQGmPUZskHbLf2"/>
          <p:cNvPicPr>
            <a:picLocks noChangeAspect="1" noChangeArrowheads="1"/>
          </p:cNvPicPr>
          <p:nvPr/>
        </p:nvPicPr>
        <p:blipFill>
          <a:blip r:embed="rId13" cstate="print"/>
          <a:srcRect/>
          <a:stretch>
            <a:fillRect/>
          </a:stretch>
        </p:blipFill>
        <p:spPr bwMode="auto">
          <a:xfrm>
            <a:off x="3581400" y="5638800"/>
            <a:ext cx="619705" cy="662940"/>
          </a:xfrm>
          <a:prstGeom prst="rect">
            <a:avLst/>
          </a:prstGeom>
          <a:noFill/>
        </p:spPr>
      </p:pic>
      <p:pic>
        <p:nvPicPr>
          <p:cNvPr id="1050" name="Picture 26" descr="https://encrypted-tbn2.google.com/images?q=tbn:ANd9GcQq0McC3ltyGgSAc2DLgU2_tLqfNACONi1rIPsQrOkSWFkElN0_"/>
          <p:cNvPicPr>
            <a:picLocks noChangeAspect="1" noChangeArrowheads="1"/>
          </p:cNvPicPr>
          <p:nvPr/>
        </p:nvPicPr>
        <p:blipFill>
          <a:blip r:embed="rId14" cstate="print"/>
          <a:srcRect/>
          <a:stretch>
            <a:fillRect/>
          </a:stretch>
        </p:blipFill>
        <p:spPr bwMode="auto">
          <a:xfrm>
            <a:off x="1447800" y="5638800"/>
            <a:ext cx="564727" cy="662940"/>
          </a:xfrm>
          <a:prstGeom prst="rect">
            <a:avLst/>
          </a:prstGeom>
          <a:noFill/>
        </p:spPr>
      </p:pic>
      <p:pic>
        <p:nvPicPr>
          <p:cNvPr id="1052" name="Picture 28" descr="https://encrypted-tbn0.google.com/images?q=tbn:ANd9GcRtADwbsQOC75z7d01kzc5Ov0FVuhoJRGllPNue1PuZBlfhx0hlGQ"/>
          <p:cNvPicPr>
            <a:picLocks noChangeAspect="1" noChangeArrowheads="1"/>
          </p:cNvPicPr>
          <p:nvPr/>
        </p:nvPicPr>
        <p:blipFill>
          <a:blip r:embed="rId15" cstate="print"/>
          <a:srcRect l="14062" r="8594"/>
          <a:stretch>
            <a:fillRect/>
          </a:stretch>
        </p:blipFill>
        <p:spPr bwMode="auto">
          <a:xfrm>
            <a:off x="152400" y="5715000"/>
            <a:ext cx="717127" cy="586740"/>
          </a:xfrm>
          <a:prstGeom prst="rect">
            <a:avLst/>
          </a:prstGeom>
          <a:noFill/>
        </p:spPr>
      </p:pic>
      <p:pic>
        <p:nvPicPr>
          <p:cNvPr id="1054" name="Picture 30" descr="https://encrypted-tbn1.google.com/images?q=tbn:ANd9GcTziSL3mCdMPHrGzBvFtQaaxyhRIcaqbPlcIzVwbzhvBsLNNyQ1"/>
          <p:cNvPicPr>
            <a:picLocks noChangeAspect="1" noChangeArrowheads="1"/>
          </p:cNvPicPr>
          <p:nvPr/>
        </p:nvPicPr>
        <p:blipFill>
          <a:blip r:embed="rId16" cstate="print"/>
          <a:srcRect/>
          <a:stretch>
            <a:fillRect/>
          </a:stretch>
        </p:blipFill>
        <p:spPr bwMode="auto">
          <a:xfrm>
            <a:off x="8229600" y="914400"/>
            <a:ext cx="558165" cy="558165"/>
          </a:xfrm>
          <a:prstGeom prst="rect">
            <a:avLst/>
          </a:prstGeom>
          <a:noFill/>
        </p:spPr>
      </p:pic>
      <p:pic>
        <p:nvPicPr>
          <p:cNvPr id="1056" name="Picture 32" descr="https://encrypted-tbn0.google.com/images?q=tbn:ANd9GcTI8otERhGPBGk2iRgVwxr0lYGbIgzfdiEyAUa9F8CVUW2XqIghjg"/>
          <p:cNvPicPr>
            <a:picLocks noChangeAspect="1" noChangeArrowheads="1"/>
          </p:cNvPicPr>
          <p:nvPr/>
        </p:nvPicPr>
        <p:blipFill>
          <a:blip r:embed="rId17" cstate="print"/>
          <a:srcRect/>
          <a:stretch>
            <a:fillRect/>
          </a:stretch>
        </p:blipFill>
        <p:spPr bwMode="auto">
          <a:xfrm>
            <a:off x="7543800" y="914400"/>
            <a:ext cx="343181" cy="634365"/>
          </a:xfrm>
          <a:prstGeom prst="rect">
            <a:avLst/>
          </a:prstGeom>
          <a:noFill/>
        </p:spPr>
      </p:pic>
      <p:graphicFrame>
        <p:nvGraphicFramePr>
          <p:cNvPr id="41" name="Table 40"/>
          <p:cNvGraphicFramePr>
            <a:graphicFrameLocks noGrp="1"/>
          </p:cNvGraphicFramePr>
          <p:nvPr/>
        </p:nvGraphicFramePr>
        <p:xfrm>
          <a:off x="4724400" y="4267200"/>
          <a:ext cx="4419600" cy="2590800"/>
        </p:xfrm>
        <a:graphic>
          <a:graphicData uri="http://schemas.openxmlformats.org/drawingml/2006/table">
            <a:tbl>
              <a:tblPr firstRow="1" bandRow="1">
                <a:tableStyleId>{5940675A-B579-460E-94D1-54222C63F5DA}</a:tableStyleId>
              </a:tblPr>
              <a:tblGrid>
                <a:gridCol w="1104900"/>
                <a:gridCol w="1104900"/>
                <a:gridCol w="1104900"/>
                <a:gridCol w="1104900"/>
              </a:tblGrid>
              <a:tr h="1295400">
                <a:tc>
                  <a:txBody>
                    <a:bodyPr/>
                    <a:lstStyle/>
                    <a:p>
                      <a:r>
                        <a:rPr lang="en-US" sz="1400" dirty="0" err="1" smtClean="0"/>
                        <a:t>Trixi</a:t>
                      </a:r>
                      <a:r>
                        <a:rPr lang="en-US" sz="1400" dirty="0" smtClean="0"/>
                        <a:t> -</a:t>
                      </a:r>
                      <a:endParaRPr lang="en-US" sz="1400" dirty="0"/>
                    </a:p>
                  </a:txBody>
                  <a:tcPr anchor="b"/>
                </a:tc>
                <a:tc>
                  <a:txBody>
                    <a:bodyPr/>
                    <a:lstStyle/>
                    <a:p>
                      <a:r>
                        <a:rPr lang="en-US" sz="1400" dirty="0" smtClean="0"/>
                        <a:t>Simone</a:t>
                      </a:r>
                      <a:endParaRPr lang="en-US" sz="1400" dirty="0"/>
                    </a:p>
                  </a:txBody>
                  <a:tcPr anchor="b"/>
                </a:tc>
                <a:tc>
                  <a:txBody>
                    <a:bodyPr/>
                    <a:lstStyle/>
                    <a:p>
                      <a:r>
                        <a:rPr lang="en-US" sz="1400" dirty="0" smtClean="0"/>
                        <a:t>Christa</a:t>
                      </a:r>
                      <a:endParaRPr lang="en-US" sz="1400" dirty="0"/>
                    </a:p>
                  </a:txBody>
                  <a:tcPr anchor="b"/>
                </a:tc>
                <a:tc>
                  <a:txBody>
                    <a:bodyPr/>
                    <a:lstStyle/>
                    <a:p>
                      <a:r>
                        <a:rPr lang="en-US" sz="1400" dirty="0" smtClean="0"/>
                        <a:t>Yvonne</a:t>
                      </a:r>
                      <a:endParaRPr lang="en-US" sz="1400" dirty="0"/>
                    </a:p>
                  </a:txBody>
                  <a:tcPr anchor="b"/>
                </a:tc>
              </a:tr>
              <a:tr h="1295400">
                <a:tc>
                  <a:txBody>
                    <a:bodyPr/>
                    <a:lstStyle/>
                    <a:p>
                      <a:r>
                        <a:rPr lang="en-US" sz="1400" dirty="0" smtClean="0"/>
                        <a:t>Kai</a:t>
                      </a:r>
                      <a:endParaRPr lang="en-US" sz="1400" dirty="0"/>
                    </a:p>
                  </a:txBody>
                  <a:tcPr anchor="b"/>
                </a:tc>
                <a:tc>
                  <a:txBody>
                    <a:bodyPr/>
                    <a:lstStyle/>
                    <a:p>
                      <a:r>
                        <a:rPr lang="en-US" sz="1400" dirty="0" smtClean="0"/>
                        <a:t>Tim</a:t>
                      </a:r>
                      <a:endParaRPr lang="en-US" sz="1400" dirty="0"/>
                    </a:p>
                  </a:txBody>
                  <a:tcPr anchor="b"/>
                </a:tc>
                <a:tc>
                  <a:txBody>
                    <a:bodyPr/>
                    <a:lstStyle/>
                    <a:p>
                      <a:r>
                        <a:rPr lang="en-US" sz="1400" dirty="0" smtClean="0"/>
                        <a:t>Sven</a:t>
                      </a:r>
                      <a:endParaRPr lang="en-US" sz="1400" dirty="0"/>
                    </a:p>
                  </a:txBody>
                  <a:tcPr anchor="b"/>
                </a:tc>
                <a:tc>
                  <a:txBody>
                    <a:bodyPr/>
                    <a:lstStyle/>
                    <a:p>
                      <a:r>
                        <a:rPr lang="en-US" sz="1400" dirty="0" smtClean="0"/>
                        <a:t>Karl</a:t>
                      </a:r>
                      <a:endParaRPr lang="en-US" sz="1400" dirty="0"/>
                    </a:p>
                  </a:txBody>
                  <a:tcPr anchor="b"/>
                </a:tc>
              </a:tr>
            </a:tbl>
          </a:graphicData>
        </a:graphic>
      </p:graphicFrame>
      <p:pic>
        <p:nvPicPr>
          <p:cNvPr id="42" name="Picture 2" descr="https://encrypted-tbn3.google.com/images?q=tbn:ANd9GcSH_aGWHaQG1k2CaupvQ1PQaZ3RztsZxDh2eJI1vQmJ20AViyStNA"/>
          <p:cNvPicPr>
            <a:picLocks noChangeAspect="1" noChangeArrowheads="1"/>
          </p:cNvPicPr>
          <p:nvPr/>
        </p:nvPicPr>
        <p:blipFill>
          <a:blip r:embed="rId2" cstate="print"/>
          <a:srcRect/>
          <a:stretch>
            <a:fillRect/>
          </a:stretch>
        </p:blipFill>
        <p:spPr bwMode="auto">
          <a:xfrm>
            <a:off x="5031686" y="4366260"/>
            <a:ext cx="439558" cy="662940"/>
          </a:xfrm>
          <a:prstGeom prst="rect">
            <a:avLst/>
          </a:prstGeom>
          <a:noFill/>
        </p:spPr>
      </p:pic>
      <p:pic>
        <p:nvPicPr>
          <p:cNvPr id="43" name="Picture 6" descr="https://encrypted-tbn2.google.com/images?q=tbn:ANd9GcTFhJRWQos4Xugigt0pSrszTdVmvpgjXYXnCvc-WUQUnkca5BKy9g"/>
          <p:cNvPicPr>
            <a:picLocks noChangeAspect="1" noChangeArrowheads="1"/>
          </p:cNvPicPr>
          <p:nvPr/>
        </p:nvPicPr>
        <p:blipFill>
          <a:blip r:embed="rId4" cstate="print"/>
          <a:srcRect/>
          <a:stretch>
            <a:fillRect/>
          </a:stretch>
        </p:blipFill>
        <p:spPr bwMode="auto">
          <a:xfrm>
            <a:off x="6168862" y="4366260"/>
            <a:ext cx="445187" cy="662940"/>
          </a:xfrm>
          <a:prstGeom prst="rect">
            <a:avLst/>
          </a:prstGeom>
          <a:noFill/>
        </p:spPr>
      </p:pic>
      <p:pic>
        <p:nvPicPr>
          <p:cNvPr id="44" name="Picture 12" descr="https://encrypted-tbn0.google.com/images?q=tbn:ANd9GcQ0XOuvqbwUZhV13N6fsP1rvskVtq5XA0fNx020WFkPJlg7DcyN6w"/>
          <p:cNvPicPr>
            <a:picLocks noChangeAspect="1" noChangeArrowheads="1"/>
          </p:cNvPicPr>
          <p:nvPr/>
        </p:nvPicPr>
        <p:blipFill>
          <a:blip r:embed="rId7" cstate="print"/>
          <a:srcRect/>
          <a:stretch>
            <a:fillRect/>
          </a:stretch>
        </p:blipFill>
        <p:spPr bwMode="auto">
          <a:xfrm>
            <a:off x="7276234" y="4366260"/>
            <a:ext cx="479627" cy="662940"/>
          </a:xfrm>
          <a:prstGeom prst="rect">
            <a:avLst/>
          </a:prstGeom>
          <a:noFill/>
        </p:spPr>
      </p:pic>
      <p:pic>
        <p:nvPicPr>
          <p:cNvPr id="45" name="Picture 18" descr="https://encrypted-tbn3.google.com/images?q=tbn:ANd9GcQYLHb6ubiuBvX2S4KYE08ME7NYtbpICyjPbHhoM7fIgglNF_C9SQ"/>
          <p:cNvPicPr>
            <a:picLocks noChangeAspect="1" noChangeArrowheads="1"/>
          </p:cNvPicPr>
          <p:nvPr/>
        </p:nvPicPr>
        <p:blipFill>
          <a:blip r:embed="rId10" cstate="print"/>
          <a:srcRect/>
          <a:stretch>
            <a:fillRect/>
          </a:stretch>
        </p:blipFill>
        <p:spPr bwMode="auto">
          <a:xfrm>
            <a:off x="8441234" y="4366260"/>
            <a:ext cx="458360" cy="662939"/>
          </a:xfrm>
          <a:prstGeom prst="rect">
            <a:avLst/>
          </a:prstGeom>
          <a:noFill/>
        </p:spPr>
      </p:pic>
      <p:pic>
        <p:nvPicPr>
          <p:cNvPr id="46" name="Picture 22" descr="https://encrypted-tbn0.google.com/images?q=tbn:ANd9GcRNrm08ZL8jlcYzKH0xxwoKsxMTmMxtmzqa3iwKt4Bpkjad1zjm"/>
          <p:cNvPicPr>
            <a:picLocks noChangeAspect="1" noChangeArrowheads="1"/>
          </p:cNvPicPr>
          <p:nvPr/>
        </p:nvPicPr>
        <p:blipFill>
          <a:blip r:embed="rId12" cstate="print"/>
          <a:srcRect/>
          <a:stretch>
            <a:fillRect/>
          </a:stretch>
        </p:blipFill>
        <p:spPr bwMode="auto">
          <a:xfrm>
            <a:off x="7315200" y="5814060"/>
            <a:ext cx="569800" cy="662940"/>
          </a:xfrm>
          <a:prstGeom prst="rect">
            <a:avLst/>
          </a:prstGeom>
          <a:noFill/>
        </p:spPr>
      </p:pic>
      <p:pic>
        <p:nvPicPr>
          <p:cNvPr id="47" name="Picture 24" descr="https://encrypted-tbn3.google.com/images?q=tbn:ANd9GcRMQUXXTv1gOYI7N90KjuNWcmXjYYC2Io2PVmW37spcUtKQGmPUZskHbLf2"/>
          <p:cNvPicPr>
            <a:picLocks noChangeAspect="1" noChangeArrowheads="1"/>
          </p:cNvPicPr>
          <p:nvPr/>
        </p:nvPicPr>
        <p:blipFill>
          <a:blip r:embed="rId13" cstate="print"/>
          <a:srcRect/>
          <a:stretch>
            <a:fillRect/>
          </a:stretch>
        </p:blipFill>
        <p:spPr bwMode="auto">
          <a:xfrm>
            <a:off x="8350526" y="5814060"/>
            <a:ext cx="619705" cy="662940"/>
          </a:xfrm>
          <a:prstGeom prst="rect">
            <a:avLst/>
          </a:prstGeom>
          <a:noFill/>
        </p:spPr>
      </p:pic>
      <p:pic>
        <p:nvPicPr>
          <p:cNvPr id="48" name="Picture 26" descr="https://encrypted-tbn2.google.com/images?q=tbn:ANd9GcQq0McC3ltyGgSAc2DLgU2_tLqfNACONi1rIPsQrOkSWFkElN0_"/>
          <p:cNvPicPr>
            <a:picLocks noChangeAspect="1" noChangeArrowheads="1"/>
          </p:cNvPicPr>
          <p:nvPr/>
        </p:nvPicPr>
        <p:blipFill>
          <a:blip r:embed="rId14" cstate="print"/>
          <a:srcRect/>
          <a:stretch>
            <a:fillRect/>
          </a:stretch>
        </p:blipFill>
        <p:spPr bwMode="auto">
          <a:xfrm>
            <a:off x="6172200" y="5814060"/>
            <a:ext cx="564727" cy="662940"/>
          </a:xfrm>
          <a:prstGeom prst="rect">
            <a:avLst/>
          </a:prstGeom>
          <a:noFill/>
        </p:spPr>
      </p:pic>
      <p:pic>
        <p:nvPicPr>
          <p:cNvPr id="49" name="Picture 28" descr="https://encrypted-tbn0.google.com/images?q=tbn:ANd9GcRtADwbsQOC75z7d01kzc5Ov0FVuhoJRGllPNue1PuZBlfhx0hlGQ"/>
          <p:cNvPicPr>
            <a:picLocks noChangeAspect="1" noChangeArrowheads="1"/>
          </p:cNvPicPr>
          <p:nvPr/>
        </p:nvPicPr>
        <p:blipFill>
          <a:blip r:embed="rId15" cstate="print"/>
          <a:srcRect l="14062" r="8594"/>
          <a:stretch>
            <a:fillRect/>
          </a:stretch>
        </p:blipFill>
        <p:spPr bwMode="auto">
          <a:xfrm>
            <a:off x="4876800" y="5814060"/>
            <a:ext cx="810260" cy="662940"/>
          </a:xfrm>
          <a:prstGeom prst="rect">
            <a:avLst/>
          </a:prstGeom>
          <a:noFill/>
        </p:spPr>
      </p:pic>
      <p:graphicFrame>
        <p:nvGraphicFramePr>
          <p:cNvPr id="50" name="Table 49"/>
          <p:cNvGraphicFramePr>
            <a:graphicFrameLocks noGrp="1"/>
          </p:cNvGraphicFramePr>
          <p:nvPr/>
        </p:nvGraphicFramePr>
        <p:xfrm>
          <a:off x="228600" y="914400"/>
          <a:ext cx="4191000" cy="2667000"/>
        </p:xfrm>
        <a:graphic>
          <a:graphicData uri="http://schemas.openxmlformats.org/drawingml/2006/table">
            <a:tbl>
              <a:tblPr firstRow="1" bandRow="1">
                <a:tableStyleId>{5940675A-B579-460E-94D1-54222C63F5DA}</a:tableStyleId>
              </a:tblPr>
              <a:tblGrid>
                <a:gridCol w="1047750"/>
                <a:gridCol w="1047750"/>
                <a:gridCol w="1047750"/>
                <a:gridCol w="1047750"/>
              </a:tblGrid>
              <a:tr h="1333500">
                <a:tc>
                  <a:txBody>
                    <a:bodyPr/>
                    <a:lstStyle/>
                    <a:p>
                      <a:r>
                        <a:rPr lang="en-US" sz="1200" dirty="0" err="1" smtClean="0"/>
                        <a:t>Torsten</a:t>
                      </a:r>
                      <a:endParaRPr lang="en-US" sz="1200" dirty="0"/>
                    </a:p>
                  </a:txBody>
                  <a:tcPr anchor="b"/>
                </a:tc>
                <a:tc>
                  <a:txBody>
                    <a:bodyPr/>
                    <a:lstStyle/>
                    <a:p>
                      <a:r>
                        <a:rPr lang="en-US" sz="1200" dirty="0" smtClean="0"/>
                        <a:t>Heinz</a:t>
                      </a:r>
                      <a:endParaRPr lang="en-US" sz="1200" dirty="0"/>
                    </a:p>
                  </a:txBody>
                  <a:tcPr anchor="b"/>
                </a:tc>
                <a:tc>
                  <a:txBody>
                    <a:bodyPr/>
                    <a:lstStyle/>
                    <a:p>
                      <a:r>
                        <a:rPr lang="en-US" sz="1200" dirty="0" err="1" smtClean="0"/>
                        <a:t>Florian</a:t>
                      </a:r>
                      <a:endParaRPr lang="en-US" sz="1200" dirty="0"/>
                    </a:p>
                  </a:txBody>
                  <a:tcPr anchor="b"/>
                </a:tc>
                <a:tc>
                  <a:txBody>
                    <a:bodyPr/>
                    <a:lstStyle/>
                    <a:p>
                      <a:r>
                        <a:rPr lang="en-US" sz="1200" dirty="0" err="1" smtClean="0"/>
                        <a:t>Niko</a:t>
                      </a:r>
                      <a:endParaRPr lang="en-US" sz="1200" dirty="0"/>
                    </a:p>
                  </a:txBody>
                  <a:tcPr anchor="b"/>
                </a:tc>
              </a:tr>
              <a:tr h="1333500">
                <a:tc>
                  <a:txBody>
                    <a:bodyPr/>
                    <a:lstStyle/>
                    <a:p>
                      <a:r>
                        <a:rPr lang="en-US" sz="1200" dirty="0" smtClean="0"/>
                        <a:t>Kirsten</a:t>
                      </a:r>
                      <a:endParaRPr lang="en-US" sz="1200" dirty="0"/>
                    </a:p>
                  </a:txBody>
                  <a:tcPr anchor="b"/>
                </a:tc>
                <a:tc>
                  <a:txBody>
                    <a:bodyPr/>
                    <a:lstStyle/>
                    <a:p>
                      <a:r>
                        <a:rPr lang="en-US" sz="1200" dirty="0" err="1" smtClean="0"/>
                        <a:t>Liesel</a:t>
                      </a:r>
                      <a:endParaRPr lang="en-US" sz="1200" dirty="0"/>
                    </a:p>
                  </a:txBody>
                  <a:tcPr anchor="b"/>
                </a:tc>
                <a:tc>
                  <a:txBody>
                    <a:bodyPr/>
                    <a:lstStyle/>
                    <a:p>
                      <a:r>
                        <a:rPr lang="en-US" sz="1200" dirty="0" smtClean="0"/>
                        <a:t>Heike</a:t>
                      </a:r>
                      <a:endParaRPr lang="en-US" sz="1200" dirty="0"/>
                    </a:p>
                  </a:txBody>
                  <a:tcPr anchor="b"/>
                </a:tc>
                <a:tc>
                  <a:txBody>
                    <a:bodyPr/>
                    <a:lstStyle/>
                    <a:p>
                      <a:r>
                        <a:rPr lang="en-US" sz="1200" dirty="0" smtClean="0"/>
                        <a:t>Petra</a:t>
                      </a:r>
                      <a:endParaRPr lang="en-US" sz="1200" dirty="0"/>
                    </a:p>
                  </a:txBody>
                  <a:tcPr anchor="b"/>
                </a:tc>
              </a:tr>
            </a:tbl>
          </a:graphicData>
        </a:graphic>
      </p:graphicFrame>
      <p:pic>
        <p:nvPicPr>
          <p:cNvPr id="51" name="Picture 4" descr="https://encrypted-tbn1.google.com/images?q=tbn:ANd9GcQKI9-Tfns2JbrmH4Xt4KXZ2sGJQAUj_OwWc9ojRP_iKaMFRZyB3g"/>
          <p:cNvPicPr>
            <a:picLocks noChangeAspect="1" noChangeArrowheads="1"/>
          </p:cNvPicPr>
          <p:nvPr/>
        </p:nvPicPr>
        <p:blipFill>
          <a:blip r:embed="rId3" cstate="print"/>
          <a:srcRect/>
          <a:stretch>
            <a:fillRect/>
          </a:stretch>
        </p:blipFill>
        <p:spPr bwMode="auto">
          <a:xfrm>
            <a:off x="2590800" y="2546837"/>
            <a:ext cx="634366" cy="397596"/>
          </a:xfrm>
          <a:prstGeom prst="rect">
            <a:avLst/>
          </a:prstGeom>
          <a:noFill/>
        </p:spPr>
      </p:pic>
      <p:pic>
        <p:nvPicPr>
          <p:cNvPr id="52" name="Picture 8" descr="http://www.essence.com/sites/default/files/images/embed/teenage-girl-475.jpg"/>
          <p:cNvPicPr>
            <a:picLocks noChangeAspect="1" noChangeArrowheads="1"/>
          </p:cNvPicPr>
          <p:nvPr/>
        </p:nvPicPr>
        <p:blipFill>
          <a:blip r:embed="rId5" cstate="print"/>
          <a:srcRect/>
          <a:stretch>
            <a:fillRect/>
          </a:stretch>
        </p:blipFill>
        <p:spPr bwMode="auto">
          <a:xfrm>
            <a:off x="381000" y="2504372"/>
            <a:ext cx="634366" cy="467427"/>
          </a:xfrm>
          <a:prstGeom prst="rect">
            <a:avLst/>
          </a:prstGeom>
          <a:noFill/>
        </p:spPr>
      </p:pic>
      <p:pic>
        <p:nvPicPr>
          <p:cNvPr id="53" name="Picture 10" descr="https://encrypted-tbn0.google.com/images?q=tbn:ANd9GcRbK6V5ZFyhoE7i0rlFPHStYIfLBmZX1A3B3GO_5gZghj4GXVIn"/>
          <p:cNvPicPr>
            <a:picLocks noChangeAspect="1" noChangeArrowheads="1"/>
          </p:cNvPicPr>
          <p:nvPr/>
        </p:nvPicPr>
        <p:blipFill>
          <a:blip r:embed="rId6" cstate="print"/>
          <a:srcRect l="11192" r="27251"/>
          <a:stretch>
            <a:fillRect/>
          </a:stretch>
        </p:blipFill>
        <p:spPr bwMode="auto">
          <a:xfrm>
            <a:off x="3657600" y="2566034"/>
            <a:ext cx="581501" cy="634365"/>
          </a:xfrm>
          <a:prstGeom prst="rect">
            <a:avLst/>
          </a:prstGeom>
          <a:noFill/>
        </p:spPr>
      </p:pic>
      <p:pic>
        <p:nvPicPr>
          <p:cNvPr id="54" name="Picture 14" descr="https://encrypted-tbn2.google.com/images?q=tbn:ANd9GcTXagui83BiBSGi11oSpfiiiLX5JIBEH5jew9eq95f9mAdZlWWv"/>
          <p:cNvPicPr>
            <a:picLocks noChangeAspect="1" noChangeArrowheads="1"/>
          </p:cNvPicPr>
          <p:nvPr/>
        </p:nvPicPr>
        <p:blipFill>
          <a:blip r:embed="rId8" cstate="print"/>
          <a:srcRect/>
          <a:stretch>
            <a:fillRect/>
          </a:stretch>
        </p:blipFill>
        <p:spPr bwMode="auto">
          <a:xfrm>
            <a:off x="1600200" y="2489834"/>
            <a:ext cx="494505" cy="634365"/>
          </a:xfrm>
          <a:prstGeom prst="rect">
            <a:avLst/>
          </a:prstGeom>
          <a:noFill/>
        </p:spPr>
      </p:pic>
      <p:pic>
        <p:nvPicPr>
          <p:cNvPr id="55" name="Picture 16" descr="http://lakesideconnect.com/wp-content/uploads/serious-hispanic-guy-hat-300x200.jpg"/>
          <p:cNvPicPr>
            <a:picLocks noChangeAspect="1" noChangeArrowheads="1"/>
          </p:cNvPicPr>
          <p:nvPr/>
        </p:nvPicPr>
        <p:blipFill>
          <a:blip r:embed="rId9" cstate="print"/>
          <a:srcRect r="33333"/>
          <a:stretch>
            <a:fillRect/>
          </a:stretch>
        </p:blipFill>
        <p:spPr bwMode="auto">
          <a:xfrm>
            <a:off x="304800" y="965834"/>
            <a:ext cx="634365" cy="634365"/>
          </a:xfrm>
          <a:prstGeom prst="rect">
            <a:avLst/>
          </a:prstGeom>
          <a:noFill/>
        </p:spPr>
      </p:pic>
      <p:pic>
        <p:nvPicPr>
          <p:cNvPr id="56" name="Picture 20" descr="https://encrypted-tbn1.google.com/images?q=tbn:ANd9GcT0MWoBnVPvqTwfox6idIOE2EBz7qIzEJiKKbycALH5QdTNszPh"/>
          <p:cNvPicPr>
            <a:picLocks noChangeAspect="1" noChangeArrowheads="1"/>
          </p:cNvPicPr>
          <p:nvPr/>
        </p:nvPicPr>
        <p:blipFill>
          <a:blip r:embed="rId11" cstate="print"/>
          <a:srcRect/>
          <a:stretch>
            <a:fillRect/>
          </a:stretch>
        </p:blipFill>
        <p:spPr bwMode="auto">
          <a:xfrm>
            <a:off x="1524000" y="965834"/>
            <a:ext cx="422140" cy="634365"/>
          </a:xfrm>
          <a:prstGeom prst="rect">
            <a:avLst/>
          </a:prstGeom>
          <a:noFill/>
        </p:spPr>
      </p:pic>
      <p:pic>
        <p:nvPicPr>
          <p:cNvPr id="57" name="Picture 30" descr="https://encrypted-tbn1.google.com/images?q=tbn:ANd9GcTziSL3mCdMPHrGzBvFtQaaxyhRIcaqbPlcIzVwbzhvBsLNNyQ1"/>
          <p:cNvPicPr>
            <a:picLocks noChangeAspect="1" noChangeArrowheads="1"/>
          </p:cNvPicPr>
          <p:nvPr/>
        </p:nvPicPr>
        <p:blipFill>
          <a:blip r:embed="rId16" cstate="print"/>
          <a:srcRect/>
          <a:stretch>
            <a:fillRect/>
          </a:stretch>
        </p:blipFill>
        <p:spPr bwMode="auto">
          <a:xfrm>
            <a:off x="3657600" y="965834"/>
            <a:ext cx="634365" cy="634365"/>
          </a:xfrm>
          <a:prstGeom prst="rect">
            <a:avLst/>
          </a:prstGeom>
          <a:noFill/>
        </p:spPr>
      </p:pic>
      <p:pic>
        <p:nvPicPr>
          <p:cNvPr id="58" name="Picture 32" descr="https://encrypted-tbn0.google.com/images?q=tbn:ANd9GcTI8otERhGPBGk2iRgVwxr0lYGbIgzfdiEyAUa9F8CVUW2XqIghjg"/>
          <p:cNvPicPr>
            <a:picLocks noChangeAspect="1" noChangeArrowheads="1"/>
          </p:cNvPicPr>
          <p:nvPr/>
        </p:nvPicPr>
        <p:blipFill>
          <a:blip r:embed="rId17" cstate="print"/>
          <a:srcRect/>
          <a:stretch>
            <a:fillRect/>
          </a:stretch>
        </p:blipFill>
        <p:spPr bwMode="auto">
          <a:xfrm>
            <a:off x="2743200" y="965834"/>
            <a:ext cx="343181" cy="634365"/>
          </a:xfrm>
          <a:prstGeom prst="rect">
            <a:avLst/>
          </a:prstGeom>
          <a:noFill/>
        </p:spPr>
      </p:pic>
      <p:sp>
        <p:nvSpPr>
          <p:cNvPr id="59" name="TextBox 58"/>
          <p:cNvSpPr txBox="1"/>
          <p:nvPr/>
        </p:nvSpPr>
        <p:spPr>
          <a:xfrm>
            <a:off x="0" y="3657600"/>
            <a:ext cx="4572000" cy="461665"/>
          </a:xfrm>
          <a:prstGeom prst="rect">
            <a:avLst/>
          </a:prstGeom>
          <a:noFill/>
        </p:spPr>
        <p:txBody>
          <a:bodyPr wrap="square" rtlCol="0">
            <a:spAutoFit/>
          </a:bodyPr>
          <a:lstStyle/>
          <a:p>
            <a:r>
              <a:rPr lang="en-US" sz="1200" dirty="0" smtClean="0"/>
              <a:t>Now share the information about your classmates.  Use the adjectives and information  below and answer in complete German sentences.  </a:t>
            </a:r>
            <a:endParaRPr lang="en-US" sz="1200" dirty="0"/>
          </a:p>
        </p:txBody>
      </p:sp>
      <p:sp>
        <p:nvSpPr>
          <p:cNvPr id="60" name="TextBox 59"/>
          <p:cNvSpPr txBox="1"/>
          <p:nvPr/>
        </p:nvSpPr>
        <p:spPr>
          <a:xfrm>
            <a:off x="4572000" y="0"/>
            <a:ext cx="4572000" cy="646331"/>
          </a:xfrm>
          <a:prstGeom prst="rect">
            <a:avLst/>
          </a:prstGeom>
          <a:noFill/>
        </p:spPr>
        <p:txBody>
          <a:bodyPr wrap="square" rtlCol="0">
            <a:spAutoFit/>
          </a:bodyPr>
          <a:lstStyle/>
          <a:p>
            <a:r>
              <a:rPr lang="en-US" sz="1200" dirty="0" smtClean="0"/>
              <a:t>Your partner is looking through your yearbook and is curious about the people in your class. Share the information by using the adjective and information listed.   Answer in complete  German sentences.  </a:t>
            </a:r>
            <a:endParaRPr lang="en-US" sz="1200" dirty="0"/>
          </a:p>
        </p:txBody>
      </p:sp>
      <p:sp>
        <p:nvSpPr>
          <p:cNvPr id="61" name="Rectangle 60"/>
          <p:cNvSpPr/>
          <p:nvPr/>
        </p:nvSpPr>
        <p:spPr>
          <a:xfrm>
            <a:off x="4648200" y="3620869"/>
            <a:ext cx="4572000" cy="646331"/>
          </a:xfrm>
          <a:prstGeom prst="rect">
            <a:avLst/>
          </a:prstGeom>
        </p:spPr>
        <p:txBody>
          <a:bodyPr>
            <a:spAutoFit/>
          </a:bodyPr>
          <a:lstStyle/>
          <a:p>
            <a:pPr lvl="0"/>
            <a:r>
              <a:rPr lang="en-US" sz="1200" dirty="0" smtClean="0">
                <a:solidFill>
                  <a:prstClr val="black"/>
                </a:solidFill>
              </a:rPr>
              <a:t>Now you are looking through your partner’s yearbook.  Ask about your partner’s classmates.  </a:t>
            </a:r>
            <a:endParaRPr lang="en-US" sz="1200" dirty="0">
              <a:solidFill>
                <a:prstClr val="black"/>
              </a:solidFill>
            </a:endParaRPr>
          </a:p>
          <a:p>
            <a:pPr lvl="0"/>
            <a:r>
              <a:rPr lang="en-US" sz="1200" dirty="0" err="1">
                <a:solidFill>
                  <a:prstClr val="black"/>
                </a:solidFill>
              </a:rPr>
              <a:t>Erzähl</a:t>
            </a:r>
            <a:r>
              <a:rPr lang="en-US" sz="1200" dirty="0">
                <a:solidFill>
                  <a:prstClr val="black"/>
                </a:solidFill>
              </a:rPr>
              <a:t> </a:t>
            </a:r>
            <a:r>
              <a:rPr lang="en-US" sz="1200" dirty="0" err="1">
                <a:solidFill>
                  <a:prstClr val="black"/>
                </a:solidFill>
              </a:rPr>
              <a:t>mir</a:t>
            </a:r>
            <a:r>
              <a:rPr lang="en-US" sz="1200" dirty="0">
                <a:solidFill>
                  <a:prstClr val="black"/>
                </a:solidFill>
              </a:rPr>
              <a:t> </a:t>
            </a:r>
            <a:r>
              <a:rPr lang="en-US" sz="1200" dirty="0" err="1">
                <a:solidFill>
                  <a:prstClr val="black"/>
                </a:solidFill>
              </a:rPr>
              <a:t>ein</a:t>
            </a:r>
            <a:r>
              <a:rPr lang="en-US" sz="1200" dirty="0">
                <a:solidFill>
                  <a:prstClr val="black"/>
                </a:solidFill>
              </a:rPr>
              <a:t> </a:t>
            </a:r>
            <a:r>
              <a:rPr lang="en-US" sz="1200" dirty="0" err="1">
                <a:solidFill>
                  <a:prstClr val="black"/>
                </a:solidFill>
              </a:rPr>
              <a:t>bisschen</a:t>
            </a:r>
            <a:r>
              <a:rPr lang="en-US" sz="1200" dirty="0">
                <a:solidFill>
                  <a:prstClr val="black"/>
                </a:solidFill>
              </a:rPr>
              <a:t> von… </a:t>
            </a:r>
          </a:p>
        </p:txBody>
      </p:sp>
      <p:sp>
        <p:nvSpPr>
          <p:cNvPr id="63" name="Rectangle 62"/>
          <p:cNvSpPr/>
          <p:nvPr/>
        </p:nvSpPr>
        <p:spPr>
          <a:xfrm>
            <a:off x="3945626" y="228600"/>
            <a:ext cx="526106" cy="769441"/>
          </a:xfrm>
          <a:prstGeom prst="rect">
            <a:avLst/>
          </a:prstGeom>
          <a:noFill/>
        </p:spPr>
        <p:txBody>
          <a:bodyPr wrap="none" lIns="91440" tIns="45720" rIns="91440" bIns="45720">
            <a:spAutoFit/>
          </a:bodyPr>
          <a:lstStyle/>
          <a:p>
            <a:pPr algn="ctr"/>
            <a:r>
              <a:rPr lang="en-US" sz="44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A</a:t>
            </a:r>
            <a:endParaRPr lang="en-US" sz="4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
        <p:nvSpPr>
          <p:cNvPr id="64" name="Rectangle 63"/>
          <p:cNvSpPr/>
          <p:nvPr/>
        </p:nvSpPr>
        <p:spPr>
          <a:xfrm>
            <a:off x="8471024" y="304800"/>
            <a:ext cx="500457" cy="769441"/>
          </a:xfrm>
          <a:prstGeom prst="rect">
            <a:avLst/>
          </a:prstGeom>
          <a:noFill/>
        </p:spPr>
        <p:txBody>
          <a:bodyPr wrap="none" lIns="91440" tIns="45720" rIns="91440" bIns="45720">
            <a:spAutoFit/>
          </a:bodyPr>
          <a:lstStyle/>
          <a:p>
            <a:pPr algn="ctr"/>
            <a:r>
              <a:rPr lang="en-US" sz="4400" b="1" cap="none" spc="0" dirty="0" smtClean="0">
                <a:ln w="18000">
                  <a:solidFill>
                    <a:schemeClr val="accent2">
                      <a:satMod val="140000"/>
                    </a:schemeClr>
                  </a:solidFill>
                  <a:prstDash val="solid"/>
                  <a:miter lim="800000"/>
                </a:ln>
                <a:noFill/>
                <a:effectLst>
                  <a:outerShdw blurRad="25500" dist="23000" dir="7020000" algn="tl">
                    <a:srgbClr val="000000">
                      <a:alpha val="50000"/>
                    </a:srgbClr>
                  </a:outerShdw>
                </a:effectLst>
              </a:rPr>
              <a:t>B</a:t>
            </a:r>
            <a:endParaRPr lang="en-US" sz="4400" b="1" cap="none" spc="0" dirty="0">
              <a:ln w="18000">
                <a:solidFill>
                  <a:schemeClr val="accent2">
                    <a:satMod val="140000"/>
                  </a:schemeClr>
                </a:solidFill>
                <a:prstDash val="solid"/>
                <a:miter lim="800000"/>
              </a:ln>
              <a:noFill/>
              <a:effectLst>
                <a:outerShdw blurRad="25500" dist="23000" dir="7020000" algn="tl">
                  <a:srgbClr val="000000">
                    <a:alpha val="50000"/>
                  </a:srgbClr>
                </a:outerShdw>
              </a:effectLst>
            </a:endParaRPr>
          </a:p>
        </p:txBody>
      </p:sp>
    </p:spTree>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44</TotalTime>
  <Words>238</Words>
  <Application>Microsoft Office PowerPoint</Application>
  <PresentationFormat>On-screen Show (4:3)</PresentationFormat>
  <Paragraphs>40</Paragraphs>
  <Slides>1</Slides>
  <Notes>0</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Slide 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Hart</dc:creator>
  <cp:lastModifiedBy>ahart</cp:lastModifiedBy>
  <cp:revision>5</cp:revision>
  <dcterms:created xsi:type="dcterms:W3CDTF">2012-09-09T00:04:12Z</dcterms:created>
  <dcterms:modified xsi:type="dcterms:W3CDTF">2012-09-10T20:21:23Z</dcterms:modified>
</cp:coreProperties>
</file>